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58" r:id="rId4"/>
    <p:sldId id="273" r:id="rId5"/>
    <p:sldId id="277" r:id="rId6"/>
    <p:sldId id="278" r:id="rId7"/>
    <p:sldId id="281" r:id="rId8"/>
    <p:sldId id="320" r:id="rId9"/>
    <p:sldId id="336" r:id="rId10"/>
    <p:sldId id="328" r:id="rId11"/>
    <p:sldId id="319" r:id="rId12"/>
    <p:sldId id="337" r:id="rId13"/>
    <p:sldId id="338" r:id="rId14"/>
    <p:sldId id="339" r:id="rId15"/>
    <p:sldId id="340" r:id="rId16"/>
    <p:sldId id="341" r:id="rId17"/>
    <p:sldId id="342" r:id="rId18"/>
    <p:sldId id="280" r:id="rId19"/>
    <p:sldId id="335" r:id="rId20"/>
    <p:sldId id="343" r:id="rId21"/>
    <p:sldId id="344" r:id="rId22"/>
    <p:sldId id="345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17"/>
    <p:restoredTop sz="77687"/>
  </p:normalViewPr>
  <p:slideViewPr>
    <p:cSldViewPr snapToGrid="0" snapToObjects="1">
      <p:cViewPr varScale="1">
        <p:scale>
          <a:sx n="78" d="100"/>
          <a:sy n="78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EFF59-B8C5-D24B-8071-80573915FE12}" type="datetimeFigureOut">
              <a:rPr lang="en-US" smtClean="0"/>
              <a:t>7/30/22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3AFB-F843-3945-B09E-6507D9338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webappviewer/index.html?id=f5c311fa930d4831916c3f27984e97fd&amp;extent=-21498469.1666%2C7047820.6016%2C-12281998.0441%2C11636488.2836%2C10210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Partly clear over Fairbanks area, searching for openings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2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4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9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3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29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9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02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4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5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Wildfire smoke has largely dissipated from Fairbanks area</a:t>
            </a:r>
          </a:p>
          <a:p>
            <a:r>
              <a:rPr lang="en-US" dirty="0"/>
              <a:t>AQI = 2 @ 1500 AKDT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https://www.arcgis.com/apps/webappviewer/index.html?id=f5c311fa930d4831916c3f27984e97fd&amp;extent=-21498469.1666%2C7047820.6016%2C-12281998.0441%2C11636488.2836%2C102100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Only a handful of lightning strikes despite the dense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4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Sortie #1 As Flown Lines plot is incomplete – tracker lost for </a:t>
            </a:r>
            <a:r>
              <a:rPr lang="en-US" dirty="0" err="1"/>
              <a:t>Kougarok</a:t>
            </a:r>
            <a:r>
              <a:rPr lang="en-US" dirty="0"/>
              <a:t> and Teller area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Sortie #1 As Flown Lines plot is incomplete – tracker lost for </a:t>
            </a:r>
            <a:r>
              <a:rPr lang="en-US" dirty="0" err="1"/>
              <a:t>Kougarok</a:t>
            </a:r>
            <a:r>
              <a:rPr lang="en-US" dirty="0"/>
              <a:t> and Teller area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7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Huslia</a:t>
            </a:r>
            <a:r>
              <a:rPr lang="en-US" dirty="0"/>
              <a:t> grid acquired under “very clear” sky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11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Huslia</a:t>
            </a:r>
            <a:r>
              <a:rPr lang="en-US" dirty="0"/>
              <a:t>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3AFB-F843-3945-B09E-6507D9338E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1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7/30/22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1523810" imgH="1380952" progId="MSPhotoEd.3">
                  <p:embed/>
                </p:oleObj>
              </mc:Choice>
              <mc:Fallback>
                <p:oleObj name="Photo Editor Photo" r:id="rId13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1t220528_geo.jpeg" TargetMode="External"/><Relationship Id="rId5" Type="http://schemas.openxmlformats.org/officeDocument/2006/relationships/hyperlink" Target="https://avirisng.jpl.nasa.gov/cgi/flights.cgi?step=view_flightlog&amp;flight_id=ang20220713t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23 July 2022 (DOY  203) </a:t>
            </a:r>
          </a:p>
          <a:p>
            <a:pPr algn="ctr" eaLnBrk="1" hangingPunct="1"/>
            <a:r>
              <a:rPr lang="en-US" sz="2400" b="1" dirty="0"/>
              <a:t>Fairbanks Area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2022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74CC0-B444-C5C0-314D-E1C5702D6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3" y="1912460"/>
            <a:ext cx="5943600" cy="3644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09C10-C76E-D714-2BE5-E9593276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26F1F-C382-898F-2F1C-7963C565CD5C}"/>
              </a:ext>
            </a:extLst>
          </p:cNvPr>
          <p:cNvSpPr txBox="1"/>
          <p:nvPr/>
        </p:nvSpPr>
        <p:spPr>
          <a:xfrm>
            <a:off x="6407711" y="6435845"/>
            <a:ext cx="186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Flight Plan Detail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9A7A68-465B-EDCE-A65A-8B9B487BE906}"/>
              </a:ext>
            </a:extLst>
          </p:cNvPr>
          <p:cNvSpPr txBox="1"/>
          <p:nvPr/>
        </p:nvSpPr>
        <p:spPr>
          <a:xfrm>
            <a:off x="1838328" y="6066513"/>
            <a:ext cx="25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 Flown Lines: Sortie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B6191-E7DC-3743-45A6-B41C07533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26" y="2116515"/>
            <a:ext cx="5943600" cy="32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2DF1B5-5CC6-BE30-D51F-3532F5365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8191999" y="-13612584"/>
            <a:ext cx="1828800" cy="37777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6512B-4223-CE2A-5F1D-350A774FF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8633453" y="-15923357"/>
            <a:ext cx="1828800" cy="38660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B1-68.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B02_L001_FL180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ang20220723t184235_raw : Shovel Creek fire scar grid</a:t>
            </a:r>
          </a:p>
          <a:p>
            <a:r>
              <a:rPr lang="en-US" sz="1600" dirty="0">
                <a:ea typeface="Calibri" charset="0"/>
              </a:rPr>
              <a:t>B. Track Air: B1-69.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B02_L002_FL180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ang20220723t185054_raw : Shovel Creek fire scar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Large clouds @ center of line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16613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C083E4-0448-E851-8A8C-2F70C50B7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47511" y="-7580310"/>
            <a:ext cx="1828800" cy="25688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B4FC3-C7D7-3C13-1F6B-1229D51C0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338269" y="-9593761"/>
            <a:ext cx="1828800" cy="26069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B2-33.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B10_L005_FL175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ang20220723t190114_raw : Goldstream Valley grid</a:t>
            </a:r>
          </a:p>
          <a:p>
            <a:r>
              <a:rPr lang="en-US" sz="1600" dirty="0">
                <a:ea typeface="Calibri" charset="0"/>
              </a:rPr>
              <a:t>B. Track Air: B2-32.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B10_L004_FL175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ang20220723t190728_raw : Goldstream Valley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at end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686144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A2DE2A-7BF0-F5DC-D2E0-BE738814C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80399" y="-7399401"/>
            <a:ext cx="1828800" cy="2535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A75D9-AD65-FC65-F0A2-C231D6C43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043473" y="-9333374"/>
            <a:ext cx="1828800" cy="25480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B2-31.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B10_L003_FL175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ang20220723t191332_raw : Goldstream Valley grid</a:t>
            </a:r>
          </a:p>
          <a:p>
            <a:r>
              <a:rPr lang="en-US" sz="1600" dirty="0">
                <a:ea typeface="Calibri" charset="0"/>
              </a:rPr>
              <a:t>B. Track Air: B2-30.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B10_L002_FL175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ang20220723t191937_raw : Goldstream Valley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at end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292761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4C13F9-A98B-1ACD-30B9-35C0124A8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640159" y="-3078517"/>
            <a:ext cx="1828800" cy="16673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F7F6F-7AF7-BC86-2EE2-9338CE036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3019351" y="-10318931"/>
            <a:ext cx="1828800" cy="274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B2-29.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B10_L001_FL175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ang20220723t192604_raw : Goldstream Valley grid</a:t>
            </a:r>
          </a:p>
          <a:p>
            <a:r>
              <a:rPr lang="en-US" sz="1600" dirty="0">
                <a:ea typeface="Calibri" charset="0"/>
              </a:rPr>
              <a:t>B. Track Air: B1-26.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MAC_L012_FL175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ang20220723t193409_raw : Murphy Dome long-term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Popcorn clouds at beginning, otherwise mostly clear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throughout</a:t>
            </a:r>
          </a:p>
        </p:txBody>
      </p:sp>
    </p:spTree>
    <p:extLst>
      <p:ext uri="{BB962C8B-B14F-4D97-AF65-F5344CB8AC3E}">
        <p14:creationId xmlns:p14="http://schemas.microsoft.com/office/powerpoint/2010/main" val="413967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75122B-968D-7AB6-9E5F-57E78E3D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065827" y="-3504188"/>
            <a:ext cx="1828800" cy="17524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29606-889A-662C-95D9-E62B4AECC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330288" y="-16659611"/>
            <a:ext cx="1828800" cy="4005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B1-70.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B02_L003_FL180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ang20220723t194021_raw : Shovel Creek fire scar grid</a:t>
            </a:r>
          </a:p>
          <a:p>
            <a:r>
              <a:rPr lang="en-US" sz="1600" dirty="0">
                <a:ea typeface="Calibri" charset="0"/>
              </a:rPr>
              <a:t>B. Track Air: G-1.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HUN_G001_FL180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ang20220723t200852_raw : Healy/8-Mile Lake flux tower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0"/>
              </a:spcAft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at end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throughout</a:t>
            </a:r>
          </a:p>
        </p:txBody>
      </p:sp>
    </p:spTree>
    <p:extLst>
      <p:ext uri="{BB962C8B-B14F-4D97-AF65-F5344CB8AC3E}">
        <p14:creationId xmlns:p14="http://schemas.microsoft.com/office/powerpoint/2010/main" val="424772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B0816C-40D3-9AF0-4D62-2F4ED4BA3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960658" y="-2369278"/>
            <a:ext cx="1828800" cy="15314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A049D-E062-2E98-2E61-4364F8A98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997100" y="-7296683"/>
            <a:ext cx="1828800" cy="21387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G-2.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MAG_G001_FL180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ang20220723t205534_raw : Delta Junction NEON Box + Flux tower</a:t>
            </a:r>
          </a:p>
          <a:p>
            <a:r>
              <a:rPr lang="en-US" sz="1600" dirty="0">
                <a:ea typeface="Calibri" charset="0"/>
              </a:rPr>
              <a:t>B. Track Air: G-3.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MAC_G001_FL180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ang20220723t210424_raw : Mack DJ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throughout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throughout</a:t>
            </a:r>
          </a:p>
        </p:txBody>
      </p:sp>
    </p:spTree>
    <p:extLst>
      <p:ext uri="{BB962C8B-B14F-4D97-AF65-F5344CB8AC3E}">
        <p14:creationId xmlns:p14="http://schemas.microsoft.com/office/powerpoint/2010/main" val="339296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AF4188-E2C4-8724-491C-1C85DD11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448535" y="-14889087"/>
            <a:ext cx="1828800" cy="40290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B9258-F6FF-2121-C506-9BA818486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692182" y="-4991765"/>
            <a:ext cx="1828800" cy="16777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11612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AVIRIS-NG Quick-look products</a:t>
            </a: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https://avirisng.jpl.nasa.gov/cgi/flights.cgi?step=view_flightlog&amp;flight_id=ang20220723t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ea typeface="Calibri" charset="0"/>
              </a:rPr>
              <a:t>A. Track Air: B1-26.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MAC_L001_FL175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ang20220723t215027_raw : Murphy Dome long-term sites</a:t>
            </a:r>
          </a:p>
          <a:p>
            <a:r>
              <a:rPr lang="en-US" sz="1600" dirty="0">
                <a:ea typeface="Calibri" charset="0"/>
              </a:rPr>
              <a:t>B. Track Air: B1-71. </a:t>
            </a:r>
            <a:r>
              <a:rPr lang="en-US" sz="1600" dirty="0" err="1">
                <a:ea typeface="Calibri" charset="0"/>
              </a:rPr>
              <a:t>LineID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>
                <a:hlinkClick r:id="rId6" tooltip="AVIRIS-NG Quicklook: ang20190701t220528_geo.jpeg"/>
              </a:rPr>
              <a:t>B02_L004_FL180</a:t>
            </a:r>
            <a:r>
              <a:rPr lang="en-US" sz="1600" dirty="0"/>
              <a:t> , File: </a:t>
            </a:r>
            <a:r>
              <a:rPr lang="en-US" sz="1600" dirty="0">
                <a:ea typeface="Calibri" charset="0"/>
              </a:rPr>
              <a:t>ang20220723t215722_raw : Shovel Creek fire scar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622971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4944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34854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throughout</a:t>
            </a: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Clouds at end</a:t>
            </a:r>
          </a:p>
        </p:txBody>
      </p:sp>
    </p:spTree>
    <p:extLst>
      <p:ext uri="{BB962C8B-B14F-4D97-AF65-F5344CB8AC3E}">
        <p14:creationId xmlns:p14="http://schemas.microsoft.com/office/powerpoint/2010/main" val="223436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7525-1EFB-56AA-CC4C-531DFA50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ABE3-B13B-13B7-927A-578FE8BE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b="1" dirty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1963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7A556-A449-13B0-9BE4-6626A23630DD}"/>
              </a:ext>
            </a:extLst>
          </p:cNvPr>
          <p:cNvSpPr txBox="1"/>
          <p:nvPr/>
        </p:nvSpPr>
        <p:spPr>
          <a:xfrm>
            <a:off x="8491505" y="872811"/>
            <a:ext cx="3346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 Flown Lines: Sortie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7CAB6-413F-A8C5-68CC-D2801A224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" y="846694"/>
            <a:ext cx="12161520" cy="60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275194"/>
            <a:ext cx="8871045" cy="779463"/>
          </a:xfrm>
        </p:spPr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23 July 2022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C000"/>
              </a:solidFill>
            </a:endParaRPr>
          </a:p>
          <a:p>
            <a:r>
              <a:rPr lang="en-US" sz="1800" dirty="0"/>
              <a:t>Current Deployment Location:  Fairbanks AK(PAFA)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P Nichols, L Rios, J Chapman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Olsen-Duvall, J Chapman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7A556-A449-13B0-9BE4-6626A23630DD}"/>
              </a:ext>
            </a:extLst>
          </p:cNvPr>
          <p:cNvSpPr txBox="1"/>
          <p:nvPr/>
        </p:nvSpPr>
        <p:spPr>
          <a:xfrm>
            <a:off x="8491505" y="872811"/>
            <a:ext cx="3346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 Flown Lines: Sortie #1</a:t>
            </a:r>
          </a:p>
        </p:txBody>
      </p:sp>
      <p:pic>
        <p:nvPicPr>
          <p:cNvPr id="6" name="Picture 5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411D9C6E-2D63-5F5C-93C6-A04155EF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8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7A556-A449-13B0-9BE4-6626A23630DD}"/>
              </a:ext>
            </a:extLst>
          </p:cNvPr>
          <p:cNvSpPr txBox="1"/>
          <p:nvPr/>
        </p:nvSpPr>
        <p:spPr>
          <a:xfrm>
            <a:off x="8491505" y="872811"/>
            <a:ext cx="3346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 Flown Lines: Sortie #1</a:t>
            </a:r>
          </a:p>
        </p:txBody>
      </p:sp>
      <p:pic>
        <p:nvPicPr>
          <p:cNvPr id="4" name="Picture 3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A92159E5-B61E-C278-A222-817F3719B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2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7A556-A449-13B0-9BE4-6626A23630DD}"/>
              </a:ext>
            </a:extLst>
          </p:cNvPr>
          <p:cNvSpPr txBox="1"/>
          <p:nvPr/>
        </p:nvSpPr>
        <p:spPr>
          <a:xfrm>
            <a:off x="8491505" y="872811"/>
            <a:ext cx="3346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 Flown Lines: Sortie #1</a:t>
            </a:r>
          </a:p>
        </p:txBody>
      </p:sp>
      <p:pic>
        <p:nvPicPr>
          <p:cNvPr id="4" name="Picture 3" descr="A landscape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99745BA-D062-F65D-A754-41C448EB6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3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836B68-73B5-180A-922A-05632A23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23" y="1344309"/>
            <a:ext cx="5192485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915F4-691C-A929-F5F5-8D867F7F0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296" y="1344310"/>
            <a:ext cx="5223581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E2BEC-C4E7-A754-AE0C-9DC387EEC113}"/>
              </a:ext>
            </a:extLst>
          </p:cNvPr>
          <p:cNvSpPr txBox="1"/>
          <p:nvPr/>
        </p:nvSpPr>
        <p:spPr>
          <a:xfrm>
            <a:off x="10613573" y="1616528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BC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2DDD5-859B-9621-A14B-BD048E9F2707}"/>
              </a:ext>
            </a:extLst>
          </p:cNvPr>
          <p:cNvSpPr txBox="1"/>
          <p:nvPr/>
        </p:nvSpPr>
        <p:spPr>
          <a:xfrm>
            <a:off x="4472245" y="1649185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PM10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631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Forecast suggested Fairbanks area would be partly cloudy with areas of clear skies for first time in 10 days, but clouds moved in faster than expected</a:t>
            </a:r>
          </a:p>
          <a:p>
            <a:r>
              <a:rPr lang="en-US" sz="2000" dirty="0"/>
              <a:t>Partly to mostly cloudy conditions encountered throughout the domain</a:t>
            </a:r>
          </a:p>
          <a:p>
            <a:r>
              <a:rPr lang="en-US" sz="2000" dirty="0"/>
              <a:t>Flight terminated early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D10AD3-8DD2-66C1-FDB4-9EF8F68E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12" y="1267097"/>
            <a:ext cx="548640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0A9AC-A06B-925A-548F-78DC0435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67097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F1FA66-E22C-5FE2-AE5E-0F2AEF02509E}"/>
              </a:ext>
            </a:extLst>
          </p:cNvPr>
          <p:cNvSpPr/>
          <p:nvPr/>
        </p:nvSpPr>
        <p:spPr>
          <a:xfrm rot="5400000">
            <a:off x="1812478" y="2472159"/>
            <a:ext cx="979718" cy="1565351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BDDEDD-D7D6-B257-E8C0-90D24CEE773D}"/>
              </a:ext>
            </a:extLst>
          </p:cNvPr>
          <p:cNvSpPr/>
          <p:nvPr/>
        </p:nvSpPr>
        <p:spPr>
          <a:xfrm rot="5400000">
            <a:off x="7298879" y="2472158"/>
            <a:ext cx="979718" cy="1565351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D5904-AAB6-683E-4A31-5DE89E28C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71600"/>
            <a:ext cx="5486400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A4FC7-6C9A-2F16-89A3-2A44D14D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957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7AF20A-99E8-F1B1-EDB6-3C976B4C0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325" y="1325213"/>
            <a:ext cx="5238892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98FCF7-E184-5991-93F8-6BD772CD9DC5}"/>
              </a:ext>
            </a:extLst>
          </p:cNvPr>
          <p:cNvSpPr/>
          <p:nvPr/>
        </p:nvSpPr>
        <p:spPr>
          <a:xfrm>
            <a:off x="8556170" y="3771899"/>
            <a:ext cx="1175659" cy="881745"/>
          </a:xfrm>
          <a:prstGeom prst="ellipse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FCE6-88D7-C766-D7E8-0D64EBBAE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6" y="1325214"/>
            <a:ext cx="53835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C79D8F-0A68-FFF1-4118-DBE4E5BF4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36" y="1305339"/>
            <a:ext cx="6464033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1808C-84D2-3375-920E-DD9FA1A70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339"/>
            <a:ext cx="6350573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09C10-C76E-D714-2BE5-E9593276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7439C-8D51-2507-D19E-7B49E531909B}"/>
              </a:ext>
            </a:extLst>
          </p:cNvPr>
          <p:cNvSpPr txBox="1"/>
          <p:nvPr/>
        </p:nvSpPr>
        <p:spPr>
          <a:xfrm>
            <a:off x="6547759" y="1305340"/>
            <a:ext cx="533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Alaska Lightning strikes: 23 July 2022 from 0600 AKDT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5CAE3-BEED-4F6B-8BB5-749055D70699}"/>
              </a:ext>
            </a:extLst>
          </p:cNvPr>
          <p:cNvSpPr txBox="1"/>
          <p:nvPr/>
        </p:nvSpPr>
        <p:spPr>
          <a:xfrm>
            <a:off x="65313" y="1305340"/>
            <a:ext cx="592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Alaska Lightning strikes: 20-22 July 2022</a:t>
            </a:r>
          </a:p>
        </p:txBody>
      </p:sp>
    </p:spTree>
    <p:extLst>
      <p:ext uri="{BB962C8B-B14F-4D97-AF65-F5344CB8AC3E}">
        <p14:creationId xmlns:p14="http://schemas.microsoft.com/office/powerpoint/2010/main" val="44286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9C10-C76E-D714-2BE5-E9593276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26DC2-A83D-9065-5043-C31D48F79C53}"/>
              </a:ext>
            </a:extLst>
          </p:cNvPr>
          <p:cNvSpPr txBox="1"/>
          <p:nvPr/>
        </p:nvSpPr>
        <p:spPr>
          <a:xfrm>
            <a:off x="9841088" y="114303"/>
            <a:ext cx="208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Flight Plan: All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AE734-FBD7-48B6-CBE6-E7DCF632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279" y="1273626"/>
            <a:ext cx="6927922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5BE040-6C55-74CE-44DC-3C20D640B52C}"/>
              </a:ext>
            </a:extLst>
          </p:cNvPr>
          <p:cNvSpPr txBox="1"/>
          <p:nvPr/>
        </p:nvSpPr>
        <p:spPr>
          <a:xfrm>
            <a:off x="6961036" y="1306284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 Flown Lines</a:t>
            </a:r>
          </a:p>
        </p:txBody>
      </p:sp>
    </p:spTree>
    <p:extLst>
      <p:ext uri="{BB962C8B-B14F-4D97-AF65-F5344CB8AC3E}">
        <p14:creationId xmlns:p14="http://schemas.microsoft.com/office/powerpoint/2010/main" val="87719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9C10-C76E-D714-2BE5-E9593276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 July 2022 (DOY  203) </a:t>
            </a:r>
            <a:br>
              <a:rPr lang="en-US" dirty="0"/>
            </a:br>
            <a:r>
              <a:rPr lang="en-US" dirty="0"/>
              <a:t>Fairbanks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26DC2-A83D-9065-5043-C31D48F79C53}"/>
              </a:ext>
            </a:extLst>
          </p:cNvPr>
          <p:cNvSpPr txBox="1"/>
          <p:nvPr/>
        </p:nvSpPr>
        <p:spPr>
          <a:xfrm>
            <a:off x="9841088" y="114303"/>
            <a:ext cx="208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Flight Plan: All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BE040-6C55-74CE-44DC-3C20D640B52C}"/>
              </a:ext>
            </a:extLst>
          </p:cNvPr>
          <p:cNvSpPr txBox="1"/>
          <p:nvPr/>
        </p:nvSpPr>
        <p:spPr>
          <a:xfrm>
            <a:off x="4413777" y="1306284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 Flown Lines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3E3A5B-A769-AA29-C532-A3D860435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656" y="1313522"/>
            <a:ext cx="894704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3094E-06B5-CEED-83F2-D56210C297AD}"/>
              </a:ext>
            </a:extLst>
          </p:cNvPr>
          <p:cNvSpPr txBox="1"/>
          <p:nvPr/>
        </p:nvSpPr>
        <p:spPr>
          <a:xfrm>
            <a:off x="1827554" y="1395167"/>
            <a:ext cx="373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 Flown Lines: Fairbanks Area Detail</a:t>
            </a:r>
          </a:p>
        </p:txBody>
      </p:sp>
    </p:spTree>
    <p:extLst>
      <p:ext uri="{BB962C8B-B14F-4D97-AF65-F5344CB8AC3E}">
        <p14:creationId xmlns:p14="http://schemas.microsoft.com/office/powerpoint/2010/main" val="1485057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8994</TotalTime>
  <Words>1234</Words>
  <Application>Microsoft Macintosh PowerPoint</Application>
  <PresentationFormat>Widescreen</PresentationFormat>
  <Paragraphs>170</Paragraphs>
  <Slides>23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  <vt:lpstr>23 July 2022 (DOY  203)  Fairbanks Area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Miller, Charles E (US 329G)</cp:lastModifiedBy>
  <cp:revision>178</cp:revision>
  <dcterms:created xsi:type="dcterms:W3CDTF">2019-07-01T20:11:14Z</dcterms:created>
  <dcterms:modified xsi:type="dcterms:W3CDTF">2022-07-31T00:52:58Z</dcterms:modified>
</cp:coreProperties>
</file>